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19"/>
  </p:notesMasterIdLst>
  <p:sldIdLst>
    <p:sldId id="273" r:id="rId6"/>
    <p:sldId id="283" r:id="rId7"/>
    <p:sldId id="276" r:id="rId8"/>
    <p:sldId id="287" r:id="rId9"/>
    <p:sldId id="275" r:id="rId10"/>
    <p:sldId id="290" r:id="rId11"/>
    <p:sldId id="292" r:id="rId12"/>
    <p:sldId id="293" r:id="rId13"/>
    <p:sldId id="291" r:id="rId14"/>
    <p:sldId id="285" r:id="rId15"/>
    <p:sldId id="289" r:id="rId16"/>
    <p:sldId id="284" r:id="rId17"/>
    <p:sldId id="286" r:id="rId18"/>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0000"/>
    <a:srgbClr val="66FFFF"/>
    <a:srgbClr val="0054A4"/>
    <a:srgbClr val="CC00FF"/>
    <a:srgbClr val="CC99FF"/>
    <a:srgbClr val="99FF66"/>
    <a:srgbClr val="FF99CC"/>
    <a:srgbClr val="006325"/>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p:scale>
          <a:sx n="93" d="100"/>
          <a:sy n="93" d="100"/>
        </p:scale>
        <p:origin x="-2070" y="-534"/>
      </p:cViewPr>
      <p:guideLst>
        <p:guide orient="horz" pos="2160"/>
        <p:guide pos="2880"/>
      </p:guideLst>
    </p:cSldViewPr>
  </p:slideViewPr>
  <p:notesTextViewPr>
    <p:cViewPr>
      <p:scale>
        <a:sx n="100" d="100"/>
        <a:sy n="100" d="100"/>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8275" y="0"/>
            <a:ext cx="3043238" cy="465138"/>
          </a:xfrm>
          <a:prstGeom prst="rect">
            <a:avLst/>
          </a:prstGeom>
        </p:spPr>
        <p:txBody>
          <a:bodyPr vert="horz" lIns="91440" tIns="45720" rIns="91440" bIns="45720" rtlCol="0"/>
          <a:lstStyle>
            <a:lvl1pPr algn="r">
              <a:defRPr sz="1200"/>
            </a:lvl1pPr>
          </a:lstStyle>
          <a:p>
            <a:fld id="{B8AE55A0-88DB-44F8-9E71-882C6BFF5295}" type="datetimeFigureOut">
              <a:rPr lang="en-US" smtClean="0"/>
              <a:t>08/02/2018</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21188"/>
            <a:ext cx="5619750" cy="4189412"/>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375"/>
            <a:ext cx="3043238"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8275" y="8842375"/>
            <a:ext cx="3043238" cy="465138"/>
          </a:xfrm>
          <a:prstGeom prst="rect">
            <a:avLst/>
          </a:prstGeom>
        </p:spPr>
        <p:txBody>
          <a:bodyPr vert="horz" lIns="91440" tIns="45720" rIns="91440" bIns="45720" rtlCol="0" anchor="b"/>
          <a:lstStyle>
            <a:lvl1pPr algn="r">
              <a:defRPr sz="1200"/>
            </a:lvl1pPr>
          </a:lstStyle>
          <a:p>
            <a:fld id="{68F7C3CB-48A2-4C6E-9D8D-9C534A317DEE}" type="slidenum">
              <a:rPr lang="en-US" smtClean="0"/>
              <a:t>‹#›</a:t>
            </a:fld>
            <a:endParaRPr lang="en-US"/>
          </a:p>
        </p:txBody>
      </p:sp>
    </p:spTree>
    <p:extLst>
      <p:ext uri="{BB962C8B-B14F-4D97-AF65-F5344CB8AC3E}">
        <p14:creationId xmlns:p14="http://schemas.microsoft.com/office/powerpoint/2010/main" val="4271480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772400" cy="1470025"/>
          </a:xfrm>
          <a:prstGeom prst="rect">
            <a:avLst/>
          </a:prstGeom>
        </p:spPr>
        <p:txBody>
          <a:bodyPr/>
          <a:lstStyle>
            <a:lvl1pPr>
              <a:defRPr b="1">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657600"/>
            <a:ext cx="6400800" cy="15240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TextBox 4"/>
          <p:cNvSpPr txBox="1"/>
          <p:nvPr userDrawn="1"/>
        </p:nvSpPr>
        <p:spPr>
          <a:xfrm>
            <a:off x="8275320" y="6172200"/>
            <a:ext cx="381000" cy="584775"/>
          </a:xfrm>
          <a:prstGeom prst="rect">
            <a:avLst/>
          </a:prstGeom>
          <a:noFill/>
        </p:spPr>
        <p:txBody>
          <a:bodyPr wrap="square" rtlCol="0">
            <a:spAutoFit/>
          </a:bodyPr>
          <a:lstStyle/>
          <a:p>
            <a:fld id="{CFD79E14-A5CB-4B11-98BD-C2699C7313C6}" type="slidenum">
              <a:rPr lang="en-US" sz="1600" smtClean="0">
                <a:solidFill>
                  <a:schemeClr val="bg1"/>
                </a:solidFill>
              </a:rPr>
              <a:pPr/>
              <a:t>‹#›</a:t>
            </a:fld>
            <a:endParaRPr lang="en-US" sz="1600" dirty="0">
              <a:solidFill>
                <a:schemeClr val="bg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4038601"/>
          </a:xfrm>
        </p:spPr>
        <p:txBody>
          <a:bodyPr/>
          <a:lstStyle>
            <a:lvl1pPr>
              <a:buFont typeface="Wingdings" pitchFamily="2" charset="2"/>
              <a:buChar char="§"/>
              <a:defRPr b="1"/>
            </a:lvl1pPr>
            <a:lvl2pPr>
              <a:defRPr sz="3200"/>
            </a:lvl2pPr>
            <a:lvl3pPr>
              <a:buFont typeface="Wingdings" pitchFamily="2" charset="2"/>
              <a:buChar char="§"/>
              <a:defRPr sz="2800"/>
            </a:lvl3pPr>
            <a:lvl4pPr>
              <a:defRPr sz="240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Title 1"/>
          <p:cNvSpPr>
            <a:spLocks noGrp="1"/>
          </p:cNvSpPr>
          <p:nvPr userDrawn="1">
            <p:ph type="title" hasCustomPrompt="1"/>
          </p:nvPr>
        </p:nvSpPr>
        <p:spPr>
          <a:xfrm>
            <a:off x="1219200" y="76200"/>
            <a:ext cx="8229600" cy="792162"/>
          </a:xfrm>
          <a:prstGeom prst="rect">
            <a:avLst/>
          </a:prstGeom>
        </p:spPr>
        <p:txBody>
          <a:bodyPr/>
          <a:lstStyle>
            <a:lvl1pPr>
              <a:defRPr b="1">
                <a:solidFill>
                  <a:schemeClr val="bg1">
                    <a:lumMod val="95000"/>
                  </a:schemeClr>
                </a:solidFill>
              </a:defRPr>
            </a:lvl1pPr>
          </a:lstStyle>
          <a:p>
            <a:pPr algn="l"/>
            <a:r>
              <a:rPr lang="en-US" dirty="0" smtClean="0">
                <a:solidFill>
                  <a:srgbClr val="0054A4"/>
                </a:solidFill>
              </a:rPr>
              <a:t>Template for pages 1-9</a:t>
            </a:r>
            <a:endParaRPr lang="en-US" dirty="0">
              <a:solidFill>
                <a:srgbClr val="0054A4"/>
              </a:solidFill>
            </a:endParaRPr>
          </a:p>
        </p:txBody>
      </p:sp>
      <p:sp>
        <p:nvSpPr>
          <p:cNvPr id="20" name="TextBox 19"/>
          <p:cNvSpPr txBox="1"/>
          <p:nvPr userDrawn="1"/>
        </p:nvSpPr>
        <p:spPr>
          <a:xfrm>
            <a:off x="8284464" y="6172200"/>
            <a:ext cx="487680" cy="338554"/>
          </a:xfrm>
          <a:prstGeom prst="rect">
            <a:avLst/>
          </a:prstGeom>
          <a:noFill/>
        </p:spPr>
        <p:txBody>
          <a:bodyPr wrap="square" rtlCol="0">
            <a:spAutoFit/>
          </a:bodyPr>
          <a:lstStyle/>
          <a:p>
            <a:fld id="{CFD79E14-A5CB-4B11-98BD-C2699C7313C6}" type="slidenum">
              <a:rPr lang="en-US" sz="1600" smtClean="0">
                <a:solidFill>
                  <a:schemeClr val="bg1"/>
                </a:solidFill>
              </a:rPr>
              <a:pPr/>
              <a:t>‹#›</a:t>
            </a:fld>
            <a:endParaRPr lang="en-US" sz="1600" dirty="0">
              <a:solidFill>
                <a:schemeClr val="bg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4038601"/>
          </a:xfrm>
        </p:spPr>
        <p:txBody>
          <a:bodyPr/>
          <a:lstStyle>
            <a:lvl1pPr>
              <a:buFont typeface="Wingdings" pitchFamily="2" charset="2"/>
              <a:buChar char="§"/>
              <a:defRPr b="1"/>
            </a:lvl1pPr>
            <a:lvl2pPr>
              <a:defRPr sz="3200"/>
            </a:lvl2pPr>
            <a:lvl3pPr>
              <a:buFont typeface="Wingdings" pitchFamily="2" charset="2"/>
              <a:buChar char="§"/>
              <a:defRPr sz="2800"/>
            </a:lvl3pPr>
            <a:lvl4pPr>
              <a:defRPr sz="240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Title 1"/>
          <p:cNvSpPr>
            <a:spLocks noGrp="1"/>
          </p:cNvSpPr>
          <p:nvPr userDrawn="1">
            <p:ph type="title" hasCustomPrompt="1"/>
          </p:nvPr>
        </p:nvSpPr>
        <p:spPr>
          <a:xfrm>
            <a:off x="1219200" y="76200"/>
            <a:ext cx="8229600" cy="792162"/>
          </a:xfrm>
          <a:prstGeom prst="rect">
            <a:avLst/>
          </a:prstGeom>
        </p:spPr>
        <p:txBody>
          <a:bodyPr/>
          <a:lstStyle>
            <a:lvl1pPr>
              <a:defRPr b="1" baseline="0">
                <a:solidFill>
                  <a:schemeClr val="bg1"/>
                </a:solidFill>
              </a:defRPr>
            </a:lvl1pPr>
          </a:lstStyle>
          <a:p>
            <a:pPr algn="l"/>
            <a:r>
              <a:rPr lang="en-US" dirty="0" smtClean="0">
                <a:solidFill>
                  <a:srgbClr val="0054A4"/>
                </a:solidFill>
              </a:rPr>
              <a:t>Template for pages 10 and up</a:t>
            </a:r>
            <a:endParaRPr lang="en-US" dirty="0">
              <a:solidFill>
                <a:srgbClr val="0054A4"/>
              </a:solidFill>
            </a:endParaRPr>
          </a:p>
        </p:txBody>
      </p:sp>
      <p:sp>
        <p:nvSpPr>
          <p:cNvPr id="5" name="TextBox 4"/>
          <p:cNvSpPr txBox="1"/>
          <p:nvPr userDrawn="1"/>
        </p:nvSpPr>
        <p:spPr>
          <a:xfrm>
            <a:off x="8211312" y="6172200"/>
            <a:ext cx="487680" cy="338554"/>
          </a:xfrm>
          <a:prstGeom prst="rect">
            <a:avLst/>
          </a:prstGeom>
          <a:noFill/>
        </p:spPr>
        <p:txBody>
          <a:bodyPr wrap="square" rtlCol="0">
            <a:spAutoFit/>
          </a:bodyPr>
          <a:lstStyle/>
          <a:p>
            <a:fld id="{CFD79E14-A5CB-4B11-98BD-C2699C7313C6}" type="slidenum">
              <a:rPr lang="en-US" sz="1600" smtClean="0">
                <a:solidFill>
                  <a:schemeClr val="bg1"/>
                </a:solidFill>
              </a:rPr>
              <a:pPr/>
              <a:t>‹#›</a:t>
            </a:fld>
            <a:endParaRPr lang="en-US" sz="1600" dirty="0">
              <a:solidFill>
                <a:schemeClr val="bg1"/>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2" name="Picture 1" descr="wc_strat_powerpoint-r1-0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9879" y="5003742"/>
            <a:ext cx="8305800" cy="1066800"/>
          </a:xfrm>
        </p:spPr>
        <p:txBody>
          <a:bodyPr>
            <a:normAutofit/>
          </a:bodyPr>
          <a:lstStyle/>
          <a:p>
            <a:r>
              <a:rPr lang="en-US" sz="2800" b="1" dirty="0" smtClean="0">
                <a:solidFill>
                  <a:schemeClr val="tx1"/>
                </a:solidFill>
              </a:rPr>
              <a:t>Washoe County </a:t>
            </a:r>
            <a:r>
              <a:rPr lang="en-US" sz="2800" b="1" i="1" dirty="0" smtClean="0">
                <a:solidFill>
                  <a:schemeClr val="tx1"/>
                </a:solidFill>
              </a:rPr>
              <a:t>Board of Adjustment</a:t>
            </a:r>
          </a:p>
          <a:p>
            <a:pPr>
              <a:spcBef>
                <a:spcPts val="0"/>
              </a:spcBef>
            </a:pPr>
            <a:r>
              <a:rPr lang="en-US" sz="2400" b="1" i="1" dirty="0" smtClean="0">
                <a:solidFill>
                  <a:schemeClr val="tx1"/>
                </a:solidFill>
              </a:rPr>
              <a:t>August 2, 2018</a:t>
            </a:r>
          </a:p>
        </p:txBody>
      </p:sp>
      <p:sp>
        <p:nvSpPr>
          <p:cNvPr id="4" name="Title 3"/>
          <p:cNvSpPr>
            <a:spLocks noGrp="1"/>
          </p:cNvSpPr>
          <p:nvPr>
            <p:ph type="ctrTitle"/>
          </p:nvPr>
        </p:nvSpPr>
        <p:spPr>
          <a:xfrm>
            <a:off x="838200" y="76200"/>
            <a:ext cx="8229600" cy="811530"/>
          </a:xfrm>
        </p:spPr>
        <p:txBody>
          <a:bodyPr/>
          <a:lstStyle/>
          <a:p>
            <a:r>
              <a:rPr lang="en-US" sz="4000" b="0" dirty="0" smtClean="0">
                <a:ln w="18415" cmpd="sng">
                  <a:solidFill>
                    <a:srgbClr val="FFFFFF"/>
                  </a:solidFill>
                  <a:prstDash val="solid"/>
                </a:ln>
                <a:effectLst>
                  <a:outerShdw blurRad="63500" dir="3600000" algn="tl" rotWithShape="0">
                    <a:srgbClr val="000000">
                      <a:alpha val="70000"/>
                    </a:srgbClr>
                  </a:outerShdw>
                </a:effectLst>
              </a:rPr>
              <a:t>WPVAR18-0004 EEKHOFF RESIDENCE</a:t>
            </a:r>
            <a:endParaRPr lang="en-US" sz="4000" b="0" dirty="0">
              <a:ln w="18415" cmpd="sng">
                <a:solidFill>
                  <a:srgbClr val="FFFFFF"/>
                </a:solidFill>
                <a:prstDash val="solid"/>
              </a:ln>
              <a:effectLst>
                <a:outerShdw blurRad="63500" dir="3600000" algn="tl" rotWithShape="0">
                  <a:srgbClr val="000000">
                    <a:alpha val="70000"/>
                  </a:srgbClr>
                </a:outerShdw>
              </a:effectLst>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990600"/>
            <a:ext cx="6634758" cy="406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657600" y="2590800"/>
            <a:ext cx="1905000" cy="369332"/>
          </a:xfrm>
          <a:prstGeom prst="rect">
            <a:avLst/>
          </a:prstGeom>
          <a:noFill/>
        </p:spPr>
        <p:txBody>
          <a:bodyPr wrap="square" rtlCol="0">
            <a:spAutoFit/>
          </a:bodyPr>
          <a:lstStyle/>
          <a:p>
            <a:r>
              <a:rPr lang="en-US" dirty="0" smtClean="0"/>
              <a:t>Eekhoff Property</a:t>
            </a:r>
            <a:endParaRPr lang="en-US" dirty="0"/>
          </a:p>
        </p:txBody>
      </p:sp>
      <p:sp>
        <p:nvSpPr>
          <p:cNvPr id="6" name="TextBox 5"/>
          <p:cNvSpPr txBox="1"/>
          <p:nvPr/>
        </p:nvSpPr>
        <p:spPr>
          <a:xfrm rot="3667791">
            <a:off x="5708665" y="2867123"/>
            <a:ext cx="2362200" cy="307777"/>
          </a:xfrm>
          <a:prstGeom prst="rect">
            <a:avLst/>
          </a:prstGeom>
          <a:noFill/>
        </p:spPr>
        <p:txBody>
          <a:bodyPr wrap="square" rtlCol="0">
            <a:spAutoFit/>
          </a:bodyPr>
          <a:lstStyle/>
          <a:p>
            <a:r>
              <a:rPr lang="en-US" sz="1400" dirty="0" smtClean="0">
                <a:solidFill>
                  <a:srgbClr val="FFFF00"/>
                </a:solidFill>
              </a:rPr>
              <a:t>Hidden Valley Dr.</a:t>
            </a:r>
            <a:endParaRPr lang="en-US" sz="1400" dirty="0">
              <a:solidFill>
                <a:srgbClr val="FFFF00"/>
              </a:solidFill>
            </a:endParaRPr>
          </a:p>
        </p:txBody>
      </p:sp>
      <p:sp>
        <p:nvSpPr>
          <p:cNvPr id="10" name="TextBox 9"/>
          <p:cNvSpPr txBox="1"/>
          <p:nvPr/>
        </p:nvSpPr>
        <p:spPr>
          <a:xfrm rot="3264390">
            <a:off x="3148934" y="4237515"/>
            <a:ext cx="1209676" cy="307777"/>
          </a:xfrm>
          <a:prstGeom prst="rect">
            <a:avLst/>
          </a:prstGeom>
          <a:noFill/>
        </p:spPr>
        <p:txBody>
          <a:bodyPr wrap="square" rtlCol="0">
            <a:spAutoFit/>
          </a:bodyPr>
          <a:lstStyle/>
          <a:p>
            <a:r>
              <a:rPr lang="en-US" sz="1400" dirty="0" smtClean="0">
                <a:solidFill>
                  <a:srgbClr val="FFFF00"/>
                </a:solidFill>
              </a:rPr>
              <a:t>Briar Hills</a:t>
            </a:r>
            <a:endParaRPr lang="en-US" sz="1400" dirty="0">
              <a:solidFill>
                <a:srgbClr val="FFFF00"/>
              </a:solidFill>
            </a:endParaRPr>
          </a:p>
        </p:txBody>
      </p:sp>
    </p:spTree>
    <p:extLst>
      <p:ext uri="{BB962C8B-B14F-4D97-AF65-F5344CB8AC3E}">
        <p14:creationId xmlns:p14="http://schemas.microsoft.com/office/powerpoint/2010/main" val="5566005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19200" y="76200"/>
            <a:ext cx="6705600" cy="838200"/>
          </a:xfrm>
        </p:spPr>
        <p:txBody>
          <a:bodyPr/>
          <a:lstStyle/>
          <a:p>
            <a:r>
              <a:rPr lang="en-US" dirty="0" smtClean="0"/>
              <a:t>Findings</a:t>
            </a:r>
            <a:endParaRPr lang="en-US" dirty="0"/>
          </a:p>
        </p:txBody>
      </p:sp>
      <p:sp>
        <p:nvSpPr>
          <p:cNvPr id="4" name="Content Placeholder 3"/>
          <p:cNvSpPr>
            <a:spLocks noGrp="1"/>
          </p:cNvSpPr>
          <p:nvPr>
            <p:ph idx="1"/>
          </p:nvPr>
        </p:nvSpPr>
        <p:spPr>
          <a:xfrm>
            <a:off x="457200" y="1219200"/>
            <a:ext cx="8229600" cy="4648200"/>
          </a:xfrm>
        </p:spPr>
        <p:txBody>
          <a:bodyPr>
            <a:noAutofit/>
          </a:bodyPr>
          <a:lstStyle/>
          <a:p>
            <a:pPr lvl="0" hangingPunct="0"/>
            <a:r>
              <a:rPr lang="en-US" sz="2800" u="sng" dirty="0"/>
              <a:t>Special Circumstances</a:t>
            </a:r>
            <a:r>
              <a:rPr lang="en-US" sz="2800" dirty="0"/>
              <a:t>.  Because of the special circumstances applicable to the property, including </a:t>
            </a:r>
            <a:r>
              <a:rPr lang="en-US" sz="2800" dirty="0" smtClean="0"/>
              <a:t>extraordinary </a:t>
            </a:r>
            <a:r>
              <a:rPr lang="en-US" sz="2800" dirty="0"/>
              <a:t>and exceptional situation or condition of the property and/or location of surroundings; the strict application of the regulation results in exceptional and undue </a:t>
            </a:r>
            <a:r>
              <a:rPr lang="en-US" sz="2800" dirty="0" smtClean="0"/>
              <a:t>hardships;</a:t>
            </a:r>
            <a:endParaRPr lang="en-US" sz="2800" dirty="0"/>
          </a:p>
          <a:p>
            <a:pPr lvl="0" hangingPunct="0"/>
            <a:r>
              <a:rPr lang="en-US" sz="2800" u="sng" dirty="0"/>
              <a:t>No Detriment.</a:t>
            </a:r>
            <a:r>
              <a:rPr lang="en-US" sz="2800" dirty="0"/>
              <a:t> </a:t>
            </a:r>
            <a:endParaRPr lang="en-US" sz="2800" dirty="0" smtClean="0"/>
          </a:p>
          <a:p>
            <a:pPr lvl="0" hangingPunct="0"/>
            <a:r>
              <a:rPr lang="en-US" sz="2800" u="sng" dirty="0" smtClean="0"/>
              <a:t>No </a:t>
            </a:r>
            <a:r>
              <a:rPr lang="en-US" sz="2800" u="sng" dirty="0"/>
              <a:t>Special Privileges.</a:t>
            </a:r>
            <a:r>
              <a:rPr lang="en-US" sz="2800" dirty="0"/>
              <a:t> </a:t>
            </a:r>
            <a:endParaRPr lang="en-US" sz="2800" dirty="0" smtClean="0"/>
          </a:p>
          <a:p>
            <a:pPr lvl="0" hangingPunct="0"/>
            <a:r>
              <a:rPr lang="en-US" sz="2800" u="sng" dirty="0" smtClean="0"/>
              <a:t>Use Authorized.</a:t>
            </a:r>
            <a:r>
              <a:rPr lang="en-US" sz="2800" dirty="0" smtClean="0"/>
              <a:t> </a:t>
            </a:r>
            <a:endParaRPr lang="en-US" sz="2800" dirty="0"/>
          </a:p>
          <a:p>
            <a:pPr marL="0" lvl="0" indent="0" hangingPunct="0">
              <a:buNone/>
            </a:pPr>
            <a:endParaRPr lang="en-US" sz="2800" dirty="0"/>
          </a:p>
        </p:txBody>
      </p:sp>
    </p:spTree>
    <p:extLst>
      <p:ext uri="{BB962C8B-B14F-4D97-AF65-F5344CB8AC3E}">
        <p14:creationId xmlns:p14="http://schemas.microsoft.com/office/powerpoint/2010/main" val="3799001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90600" y="76200"/>
            <a:ext cx="7848600" cy="838200"/>
          </a:xfrm>
        </p:spPr>
        <p:txBody>
          <a:bodyPr/>
          <a:lstStyle/>
          <a:p>
            <a:r>
              <a:rPr lang="en-US" dirty="0" smtClean="0"/>
              <a:t>STM/WV CAB</a:t>
            </a:r>
            <a:endParaRPr lang="en-US" dirty="0"/>
          </a:p>
        </p:txBody>
      </p:sp>
      <p:sp>
        <p:nvSpPr>
          <p:cNvPr id="4" name="Content Placeholder 3"/>
          <p:cNvSpPr>
            <a:spLocks noGrp="1"/>
          </p:cNvSpPr>
          <p:nvPr>
            <p:ph idx="1"/>
          </p:nvPr>
        </p:nvSpPr>
        <p:spPr>
          <a:xfrm>
            <a:off x="457200" y="1219200"/>
            <a:ext cx="8458200" cy="4572000"/>
          </a:xfrm>
        </p:spPr>
        <p:txBody>
          <a:bodyPr>
            <a:normAutofit/>
          </a:bodyPr>
          <a:lstStyle/>
          <a:p>
            <a:r>
              <a:rPr lang="en-US" dirty="0" smtClean="0"/>
              <a:t>South Truckee Meadows/Washoe Valley CAB</a:t>
            </a:r>
          </a:p>
          <a:p>
            <a:pPr lvl="1"/>
            <a:r>
              <a:rPr lang="en-US" dirty="0" smtClean="0"/>
              <a:t>Discussed the item at the July 5, 2018 meeting</a:t>
            </a:r>
          </a:p>
          <a:p>
            <a:pPr lvl="1"/>
            <a:r>
              <a:rPr lang="en-US" dirty="0" smtClean="0"/>
              <a:t>Unanimous recommendation for approval</a:t>
            </a:r>
          </a:p>
        </p:txBody>
      </p:sp>
    </p:spTree>
    <p:extLst>
      <p:ext uri="{BB962C8B-B14F-4D97-AF65-F5344CB8AC3E}">
        <p14:creationId xmlns:p14="http://schemas.microsoft.com/office/powerpoint/2010/main" val="153246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19200" y="76200"/>
            <a:ext cx="6934200" cy="838200"/>
          </a:xfrm>
        </p:spPr>
        <p:txBody>
          <a:bodyPr/>
          <a:lstStyle/>
          <a:p>
            <a:r>
              <a:rPr lang="en-US" dirty="0" smtClean="0"/>
              <a:t>Commenting Agencies</a:t>
            </a:r>
            <a:endParaRPr lang="en-US" dirty="0"/>
          </a:p>
        </p:txBody>
      </p:sp>
      <p:sp>
        <p:nvSpPr>
          <p:cNvPr id="4" name="Content Placeholder 3"/>
          <p:cNvSpPr>
            <a:spLocks noGrp="1"/>
          </p:cNvSpPr>
          <p:nvPr>
            <p:ph idx="1"/>
          </p:nvPr>
        </p:nvSpPr>
        <p:spPr>
          <a:xfrm>
            <a:off x="457200" y="1219200"/>
            <a:ext cx="8458200" cy="4572000"/>
          </a:xfrm>
        </p:spPr>
        <p:txBody>
          <a:bodyPr>
            <a:normAutofit/>
          </a:bodyPr>
          <a:lstStyle/>
          <a:p>
            <a:r>
              <a:rPr lang="en-US" dirty="0" smtClean="0"/>
              <a:t>Washoe County Community Service</a:t>
            </a:r>
          </a:p>
          <a:p>
            <a:pPr lvl="1"/>
            <a:r>
              <a:rPr lang="en-US" dirty="0" smtClean="0"/>
              <a:t>Planning and Building Division</a:t>
            </a:r>
          </a:p>
          <a:p>
            <a:pPr lvl="2"/>
            <a:r>
              <a:rPr lang="en-US" dirty="0" smtClean="0"/>
              <a:t>Planning Section</a:t>
            </a:r>
          </a:p>
          <a:p>
            <a:pPr lvl="1"/>
            <a:r>
              <a:rPr lang="en-US" dirty="0" smtClean="0"/>
              <a:t>Engineering and Capital Projects</a:t>
            </a:r>
          </a:p>
          <a:p>
            <a:pPr lvl="2"/>
            <a:r>
              <a:rPr lang="en-US" dirty="0" smtClean="0"/>
              <a:t>Land Development </a:t>
            </a:r>
            <a:endParaRPr lang="en-US" dirty="0"/>
          </a:p>
        </p:txBody>
      </p:sp>
    </p:spTree>
    <p:extLst>
      <p:ext uri="{BB962C8B-B14F-4D97-AF65-F5344CB8AC3E}">
        <p14:creationId xmlns:p14="http://schemas.microsoft.com/office/powerpoint/2010/main" val="2083886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19200" y="76200"/>
            <a:ext cx="6934200" cy="914400"/>
          </a:xfrm>
        </p:spPr>
        <p:txBody>
          <a:bodyPr/>
          <a:lstStyle/>
          <a:p>
            <a:r>
              <a:rPr lang="en-US" sz="4000" dirty="0" smtClean="0"/>
              <a:t>Possible Motion for Approval</a:t>
            </a:r>
            <a:endParaRPr lang="en-US" sz="4000" dirty="0"/>
          </a:p>
        </p:txBody>
      </p:sp>
      <p:sp>
        <p:nvSpPr>
          <p:cNvPr id="4" name="Content Placeholder 3"/>
          <p:cNvSpPr>
            <a:spLocks noGrp="1"/>
          </p:cNvSpPr>
          <p:nvPr>
            <p:ph idx="1"/>
          </p:nvPr>
        </p:nvSpPr>
        <p:spPr>
          <a:xfrm>
            <a:off x="381000" y="1066800"/>
            <a:ext cx="8229600" cy="4572000"/>
          </a:xfrm>
        </p:spPr>
        <p:txBody>
          <a:bodyPr>
            <a:noAutofit/>
          </a:bodyPr>
          <a:lstStyle/>
          <a:p>
            <a:pPr algn="just"/>
            <a:r>
              <a:rPr lang="en-US" sz="3100" dirty="0"/>
              <a:t>I move that, after giving reasoned consideration to the information contained in the staff report and information received during the public hearing, the Washoe County Board of Adjustment approve Variance Case Number WPVAR18-0004 for Eekhoff residence, with the Conditions of Approval included as Exhibit A for this matter, having made all four required findings in accordance with Washoe County Code Section 110.804.25</a:t>
            </a:r>
          </a:p>
        </p:txBody>
      </p:sp>
    </p:spTree>
    <p:extLst>
      <p:ext uri="{BB962C8B-B14F-4D97-AF65-F5344CB8AC3E}">
        <p14:creationId xmlns:p14="http://schemas.microsoft.com/office/powerpoint/2010/main" val="3855694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276600" y="301255"/>
            <a:ext cx="3124200" cy="646331"/>
          </a:xfrm>
          <a:prstGeom prst="rect">
            <a:avLst/>
          </a:prstGeom>
          <a:noFill/>
        </p:spPr>
        <p:txBody>
          <a:bodyPr wrap="square" rtlCol="0">
            <a:spAutoFit/>
          </a:bodyPr>
          <a:lstStyle/>
          <a:p>
            <a:r>
              <a:rPr lang="en-US" sz="3600" b="1" dirty="0" smtClean="0">
                <a:solidFill>
                  <a:schemeClr val="bg1"/>
                </a:solidFill>
              </a:rPr>
              <a:t>Vicinity Map</a:t>
            </a:r>
            <a:endParaRPr lang="en-US" sz="3600" b="1" dirty="0">
              <a:solidFill>
                <a:schemeClr val="bg1"/>
              </a:solidFill>
            </a:endParaRPr>
          </a:p>
        </p:txBody>
      </p:sp>
      <p:sp>
        <p:nvSpPr>
          <p:cNvPr id="20" name="TextBox 19"/>
          <p:cNvSpPr txBox="1"/>
          <p:nvPr/>
        </p:nvSpPr>
        <p:spPr>
          <a:xfrm>
            <a:off x="0" y="1447800"/>
            <a:ext cx="3541862" cy="984885"/>
          </a:xfrm>
          <a:prstGeom prst="rect">
            <a:avLst/>
          </a:prstGeom>
          <a:noFill/>
        </p:spPr>
        <p:txBody>
          <a:bodyPr wrap="square" rtlCol="0">
            <a:spAutoFit/>
          </a:bodyPr>
          <a:lstStyle/>
          <a:p>
            <a:r>
              <a:rPr lang="en-US" sz="2400" dirty="0" smtClean="0"/>
              <a:t>Address: 5545 E. Hidden Valley Dr.</a:t>
            </a:r>
          </a:p>
          <a:p>
            <a:endParaRPr lang="en-US" sz="1000"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955291"/>
            <a:ext cx="4953000" cy="5803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8529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066800"/>
            <a:ext cx="8229600" cy="4724400"/>
          </a:xfrm>
        </p:spPr>
        <p:txBody>
          <a:bodyPr>
            <a:normAutofit/>
          </a:bodyPr>
          <a:lstStyle/>
          <a:p>
            <a:r>
              <a:rPr lang="en-US" dirty="0" smtClean="0"/>
              <a:t>Reduce font yard setback from 30’ to 20’ along the west property line.</a:t>
            </a:r>
          </a:p>
          <a:p>
            <a:r>
              <a:rPr lang="en-US" dirty="0" smtClean="0"/>
              <a:t>Reduce front yard setback from 30’ to 20’ along the east property line.</a:t>
            </a:r>
          </a:p>
          <a:p>
            <a:r>
              <a:rPr lang="en-US" dirty="0" smtClean="0"/>
              <a:t>Reduce side yard setback from 15’ to 8’ along the north property line.</a:t>
            </a:r>
          </a:p>
          <a:p>
            <a:r>
              <a:rPr lang="en-US" dirty="0" smtClean="0"/>
              <a:t>To bring a home into conformance with code that was permitted in violation of setbacks.</a:t>
            </a:r>
          </a:p>
          <a:p>
            <a:pPr marL="0" indent="0">
              <a:buNone/>
            </a:pPr>
            <a:endParaRPr lang="en-US" dirty="0" smtClean="0"/>
          </a:p>
          <a:p>
            <a:pPr marL="0" indent="0">
              <a:buNone/>
            </a:pPr>
            <a:endParaRPr lang="en-US" dirty="0" smtClean="0"/>
          </a:p>
          <a:p>
            <a:pPr marL="0" indent="0">
              <a:buNone/>
            </a:pPr>
            <a:endParaRPr lang="en-US" dirty="0" smtClean="0"/>
          </a:p>
        </p:txBody>
      </p:sp>
      <p:sp>
        <p:nvSpPr>
          <p:cNvPr id="3" name="Title 2"/>
          <p:cNvSpPr>
            <a:spLocks noGrp="1"/>
          </p:cNvSpPr>
          <p:nvPr>
            <p:ph type="title"/>
          </p:nvPr>
        </p:nvSpPr>
        <p:spPr>
          <a:xfrm>
            <a:off x="1219200" y="76200"/>
            <a:ext cx="6858000" cy="792162"/>
          </a:xfrm>
        </p:spPr>
        <p:txBody>
          <a:bodyPr/>
          <a:lstStyle/>
          <a:p>
            <a:r>
              <a:rPr lang="en-US" dirty="0" smtClean="0"/>
              <a:t>Overview</a:t>
            </a:r>
            <a:endParaRPr lang="en-US" dirty="0"/>
          </a:p>
        </p:txBody>
      </p:sp>
    </p:spTree>
    <p:extLst>
      <p:ext uri="{BB962C8B-B14F-4D97-AF65-F5344CB8AC3E}">
        <p14:creationId xmlns:p14="http://schemas.microsoft.com/office/powerpoint/2010/main" val="1949697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19200" y="76200"/>
            <a:ext cx="6705600" cy="838200"/>
          </a:xfrm>
        </p:spPr>
        <p:txBody>
          <a:bodyPr/>
          <a:lstStyle/>
          <a:p>
            <a:r>
              <a:rPr lang="en-US" dirty="0" smtClean="0"/>
              <a:t>Site Plan</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1" y="808355"/>
            <a:ext cx="5446256" cy="6049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7104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19200" y="76200"/>
            <a:ext cx="6705600" cy="838200"/>
          </a:xfrm>
        </p:spPr>
        <p:txBody>
          <a:bodyPr/>
          <a:lstStyle/>
          <a:p>
            <a:r>
              <a:rPr lang="en-US" dirty="0" smtClean="0"/>
              <a:t>Site Photo</a:t>
            </a:r>
            <a:endParaRPr lang="en-US" dirty="0"/>
          </a:p>
        </p:txBody>
      </p:sp>
      <p:pic>
        <p:nvPicPr>
          <p:cNvPr id="5" name="Picture 4" descr="C:\Users\TLloyd\AppData\Local\Microsoft\Windows\Temporary Internet Files\Content.Outlook\SMBFWYX4\Resized_20180523_100448_3524.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3600" y="990600"/>
            <a:ext cx="5029200" cy="5867400"/>
          </a:xfrm>
          <a:prstGeom prst="rect">
            <a:avLst/>
          </a:prstGeom>
          <a:noFill/>
          <a:ln>
            <a:noFill/>
          </a:ln>
        </p:spPr>
      </p:pic>
    </p:spTree>
    <p:extLst>
      <p:ext uri="{BB962C8B-B14F-4D97-AF65-F5344CB8AC3E}">
        <p14:creationId xmlns:p14="http://schemas.microsoft.com/office/powerpoint/2010/main" val="1413287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19200" y="76200"/>
            <a:ext cx="6705600" cy="838200"/>
          </a:xfrm>
        </p:spPr>
        <p:txBody>
          <a:bodyPr/>
          <a:lstStyle/>
          <a:p>
            <a:r>
              <a:rPr lang="en-US" dirty="0" smtClean="0"/>
              <a:t>Grading Requirements</a:t>
            </a:r>
            <a:endParaRPr lang="en-US" dirty="0"/>
          </a:p>
        </p:txBody>
      </p:sp>
      <p:sp>
        <p:nvSpPr>
          <p:cNvPr id="4" name="Content Placeholder 3"/>
          <p:cNvSpPr>
            <a:spLocks noGrp="1"/>
          </p:cNvSpPr>
          <p:nvPr>
            <p:ph idx="1"/>
          </p:nvPr>
        </p:nvSpPr>
        <p:spPr>
          <a:xfrm>
            <a:off x="457200" y="1219200"/>
            <a:ext cx="8229600" cy="4648200"/>
          </a:xfrm>
        </p:spPr>
        <p:txBody>
          <a:bodyPr>
            <a:noAutofit/>
          </a:bodyPr>
          <a:lstStyle/>
          <a:p>
            <a:pPr lvl="0" hangingPunct="0"/>
            <a:r>
              <a:rPr lang="en-US" sz="2800" dirty="0" smtClean="0"/>
              <a:t>Not </a:t>
            </a:r>
            <a:r>
              <a:rPr lang="en-US" sz="2800" dirty="0"/>
              <a:t>result in slopes on fill in excess of or steeper than four to one (4:1</a:t>
            </a:r>
            <a:r>
              <a:rPr lang="en-US" sz="2800" dirty="0" smtClean="0"/>
              <a:t>).</a:t>
            </a:r>
          </a:p>
          <a:p>
            <a:pPr lvl="0" hangingPunct="0"/>
            <a:r>
              <a:rPr lang="en-US" sz="2800" dirty="0"/>
              <a:t>Not result in elevations or fill that differ from the natural grade by more than forty-eight (48) inches or when grading occurs adjacent to an existing </a:t>
            </a:r>
            <a:r>
              <a:rPr lang="en-US" sz="2800" dirty="0" smtClean="0"/>
              <a:t>residence.</a:t>
            </a:r>
          </a:p>
          <a:p>
            <a:pPr lvl="0" hangingPunct="0"/>
            <a:r>
              <a:rPr lang="en-US" sz="2800" dirty="0" smtClean="0"/>
              <a:t>Fills </a:t>
            </a:r>
            <a:r>
              <a:rPr lang="en-US" sz="2800" dirty="0"/>
              <a:t>shall not be placed within an area that exceeds a projected slope of four to one (4:1) for a distance of forty (40) feet from the common property line. </a:t>
            </a:r>
          </a:p>
          <a:p>
            <a:pPr marL="0" lvl="0" indent="0" hangingPunct="0">
              <a:buNone/>
            </a:pPr>
            <a:endParaRPr lang="en-US" sz="2800" dirty="0"/>
          </a:p>
        </p:txBody>
      </p:sp>
    </p:spTree>
    <p:extLst>
      <p:ext uri="{BB962C8B-B14F-4D97-AF65-F5344CB8AC3E}">
        <p14:creationId xmlns:p14="http://schemas.microsoft.com/office/powerpoint/2010/main" val="3048939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19200" y="76200"/>
            <a:ext cx="6705600" cy="838200"/>
          </a:xfrm>
        </p:spPr>
        <p:txBody>
          <a:bodyPr/>
          <a:lstStyle/>
          <a:p>
            <a:r>
              <a:rPr lang="en-US" dirty="0" smtClean="0"/>
              <a:t>Elevations</a:t>
            </a:r>
            <a:endParaRPr lang="en-US" dirty="0"/>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454" y="1996864"/>
            <a:ext cx="9035982" cy="2313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09800" y="4340831"/>
            <a:ext cx="4267200" cy="369332"/>
          </a:xfrm>
          <a:prstGeom prst="rect">
            <a:avLst/>
          </a:prstGeom>
          <a:noFill/>
        </p:spPr>
        <p:txBody>
          <a:bodyPr wrap="square" rtlCol="0">
            <a:spAutoFit/>
          </a:bodyPr>
          <a:lstStyle/>
          <a:p>
            <a:r>
              <a:rPr lang="en-US" b="1" dirty="0" smtClean="0"/>
              <a:t>Front Elevation Facing Hidden Valley Dr.</a:t>
            </a:r>
            <a:endParaRPr lang="en-US" b="1" dirty="0"/>
          </a:p>
        </p:txBody>
      </p:sp>
    </p:spTree>
    <p:extLst>
      <p:ext uri="{BB962C8B-B14F-4D97-AF65-F5344CB8AC3E}">
        <p14:creationId xmlns:p14="http://schemas.microsoft.com/office/powerpoint/2010/main" val="34043538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19200" y="76200"/>
            <a:ext cx="6705600" cy="838200"/>
          </a:xfrm>
        </p:spPr>
        <p:txBody>
          <a:bodyPr/>
          <a:lstStyle/>
          <a:p>
            <a:r>
              <a:rPr lang="en-US" dirty="0" smtClean="0"/>
              <a:t>Elevations</a:t>
            </a:r>
            <a:endParaRPr lang="en-US" dirty="0"/>
          </a:p>
        </p:txBody>
      </p:sp>
      <p:sp>
        <p:nvSpPr>
          <p:cNvPr id="4" name="TextBox 3"/>
          <p:cNvSpPr txBox="1"/>
          <p:nvPr/>
        </p:nvSpPr>
        <p:spPr>
          <a:xfrm>
            <a:off x="2209800" y="4340831"/>
            <a:ext cx="4267200" cy="369332"/>
          </a:xfrm>
          <a:prstGeom prst="rect">
            <a:avLst/>
          </a:prstGeom>
          <a:noFill/>
        </p:spPr>
        <p:txBody>
          <a:bodyPr wrap="square" rtlCol="0">
            <a:spAutoFit/>
          </a:bodyPr>
          <a:lstStyle/>
          <a:p>
            <a:r>
              <a:rPr lang="en-US" b="1" dirty="0" smtClean="0"/>
              <a:t>Side Elevation Facing Shaver Residence</a:t>
            </a:r>
            <a:endParaRPr lang="en-US" b="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93240"/>
            <a:ext cx="9144000" cy="2422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9294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19200" y="76200"/>
            <a:ext cx="6705600" cy="838200"/>
          </a:xfrm>
        </p:spPr>
        <p:txBody>
          <a:bodyPr/>
          <a:lstStyle/>
          <a:p>
            <a:r>
              <a:rPr lang="en-US" dirty="0" smtClean="0"/>
              <a:t>Rendering</a:t>
            </a:r>
            <a:endParaRPr lang="en-US" dirty="0"/>
          </a:p>
        </p:txBody>
      </p:sp>
      <p:pic>
        <p:nvPicPr>
          <p:cNvPr id="8" name="Picture 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990600"/>
            <a:ext cx="6921571" cy="4961890"/>
          </a:xfrm>
          <a:prstGeom prst="rect">
            <a:avLst/>
          </a:prstGeom>
          <a:noFill/>
          <a:ln>
            <a:noFill/>
          </a:ln>
        </p:spPr>
      </p:pic>
    </p:spTree>
    <p:extLst>
      <p:ext uri="{BB962C8B-B14F-4D97-AF65-F5344CB8AC3E}">
        <p14:creationId xmlns:p14="http://schemas.microsoft.com/office/powerpoint/2010/main" val="3848139538"/>
      </p:ext>
    </p:extLst>
  </p:cSld>
  <p:clrMapOvr>
    <a:masterClrMapping/>
  </p:clrMapOvr>
</p:sld>
</file>

<file path=ppt/theme/theme1.xml><?xml version="1.0" encoding="utf-8"?>
<a:theme xmlns:a="http://schemas.openxmlformats.org/drawingml/2006/main" name="PowerPoint_Template_20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Image" ma:contentTypeID="0x0101009148F5A04DDD49CBA7127AADA5FB792B00AADE34325A8B49CDA8BB4DB53328F21400246D64375472D84BA13220883A134206" ma:contentTypeVersion="1" ma:contentTypeDescription="Upload an image." ma:contentTypeScope="" ma:versionID="2e55dbcb3e0b3cd6523d10bed63eb2c6">
  <xsd:schema xmlns:xsd="http://www.w3.org/2001/XMLSchema" xmlns:xs="http://www.w3.org/2001/XMLSchema" xmlns:p="http://schemas.microsoft.com/office/2006/metadata/properties" xmlns:ns1="http://schemas.microsoft.com/sharepoint/v3" xmlns:ns2="CEA9126C-A9B1-4F4A-855C-DD0F845697D2" xmlns:ns3="http://schemas.microsoft.com/sharepoint/v3/fields" xmlns:ns4="a94d8b85-37e1-4d17-8d55-8b7d207932bb" targetNamespace="http://schemas.microsoft.com/office/2006/metadata/properties" ma:root="true" ma:fieldsID="ee4acf4b2b82c25fb306546ca24d2aa9" ns1:_="" ns2:_="" ns3:_="" ns4:_="">
    <xsd:import namespace="http://schemas.microsoft.com/sharepoint/v3"/>
    <xsd:import namespace="CEA9126C-A9B1-4F4A-855C-DD0F845697D2"/>
    <xsd:import namespace="http://schemas.microsoft.com/sharepoint/v3/fields"/>
    <xsd:import namespace="a94d8b85-37e1-4d17-8d55-8b7d207932bb"/>
    <xsd:element name="properties">
      <xsd:complexType>
        <xsd:sequence>
          <xsd:element name="documentManagement">
            <xsd:complexType>
              <xsd:all>
                <xsd:element ref="ns1:FileRef" minOccurs="0"/>
                <xsd:element ref="ns1:File_x0020_Type" minOccurs="0"/>
                <xsd:element ref="ns1:HTML_x0020_File_x0020_Type" minOccurs="0"/>
                <xsd:element ref="ns1:FSObjType" minOccurs="0"/>
                <xsd:element ref="ns2:ThumbnailExists" minOccurs="0"/>
                <xsd:element ref="ns2:PreviewExists" minOccurs="0"/>
                <xsd:element ref="ns2:ImageWidth" minOccurs="0"/>
                <xsd:element ref="ns2:ImageHeight" minOccurs="0"/>
                <xsd:element ref="ns2:ImageCreateDate" minOccurs="0"/>
                <xsd:element ref="ns3:wic_System_Copyright" minOccurs="0"/>
                <xsd:element ref="ns4:_dlc_DocId" minOccurs="0"/>
                <xsd:element ref="ns4:_dlc_DocIdUrl" minOccurs="0"/>
                <xsd:element ref="ns4:_dlc_DocIdPersistId"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FileRef" ma:index="8" nillable="true" ma:displayName="URL Path" ma:hidden="true" ma:list="Docs" ma:internalName="FileRef" ma:readOnly="true" ma:showField="FullUrl">
      <xsd:simpleType>
        <xsd:restriction base="dms:Lookup"/>
      </xsd:simpleType>
    </xsd:element>
    <xsd:element name="File_x0020_Type" ma:index="9" nillable="true" ma:displayName="File Type" ma:hidden="true" ma:internalName="File_x0020_Type" ma:readOnly="true">
      <xsd:simpleType>
        <xsd:restriction base="dms:Text"/>
      </xsd:simpleType>
    </xsd:element>
    <xsd:element name="HTML_x0020_File_x0020_Type" ma:index="10" nillable="true" ma:displayName="HTML File Type" ma:hidden="true" ma:internalName="HTML_x0020_File_x0020_Type" ma:readOnly="true">
      <xsd:simpleType>
        <xsd:restriction base="dms:Text"/>
      </xsd:simpleType>
    </xsd:element>
    <xsd:element name="FSObjType" ma:index="11" nillable="true" ma:displayName="Item Type" ma:hidden="true" ma:list="Docs" ma:internalName="FSObjType" ma:readOnly="true" ma:showField="FSType">
      <xsd:simpleType>
        <xsd:restriction base="dms:Lookup"/>
      </xsd:simpleType>
    </xsd:element>
    <xsd:element name="PublishingStartDate" ma:index="30" nillable="true" ma:displayName="Scheduling Start Date" ma:description="" ma:hidden="true" ma:internalName="PublishingStartDate">
      <xsd:simpleType>
        <xsd:restriction base="dms:Unknown"/>
      </xsd:simpleType>
    </xsd:element>
    <xsd:element name="PublishingExpirationDate" ma:index="31"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EA9126C-A9B1-4F4A-855C-DD0F845697D2" elementFormDefault="qualified">
    <xsd:import namespace="http://schemas.microsoft.com/office/2006/documentManagement/types"/>
    <xsd:import namespace="http://schemas.microsoft.com/office/infopath/2007/PartnerControls"/>
    <xsd:element name="ThumbnailExists" ma:index="18" nillable="true" ma:displayName="Thumbnail Exists" ma:default="FALSE" ma:hidden="true" ma:internalName="ThumbnailExists" ma:readOnly="true">
      <xsd:simpleType>
        <xsd:restriction base="dms:Boolean"/>
      </xsd:simpleType>
    </xsd:element>
    <xsd:element name="PreviewExists" ma:index="19" nillable="true" ma:displayName="Preview Exists" ma:default="FALSE" ma:hidden="true" ma:internalName="PreviewExists" ma:readOnly="true">
      <xsd:simpleType>
        <xsd:restriction base="dms:Boolean"/>
      </xsd:simpleType>
    </xsd:element>
    <xsd:element name="ImageWidth" ma:index="20" nillable="true" ma:displayName="Width" ma:internalName="ImageWidth" ma:readOnly="true">
      <xsd:simpleType>
        <xsd:restriction base="dms:Unknown"/>
      </xsd:simpleType>
    </xsd:element>
    <xsd:element name="ImageHeight" ma:index="22" nillable="true" ma:displayName="Height" ma:internalName="ImageHeight" ma:readOnly="true">
      <xsd:simpleType>
        <xsd:restriction base="dms:Unknown"/>
      </xsd:simpleType>
    </xsd:element>
    <xsd:element name="ImageCreateDate" ma:index="25" nillable="true" ma:displayName="Date Picture Taken" ma:format="DateTime" ma:hidden="true" ma:internalName="ImageCreat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26" nillable="true" ma:displayName="Copyright" ma:internalName="wic_System_Copyright">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94d8b85-37e1-4d17-8d55-8b7d207932bb" elementFormDefault="qualified">
    <xsd:import namespace="http://schemas.microsoft.com/office/2006/documentManagement/types"/>
    <xsd:import namespace="http://schemas.microsoft.com/office/infopath/2007/PartnerControls"/>
    <xsd:element name="_dlc_DocId" ma:index="27" nillable="true" ma:displayName="Document ID Value" ma:description="The value of the document ID assigned to this item." ma:internalName="_dlc_DocId" ma:readOnly="true">
      <xsd:simpleType>
        <xsd:restriction base="dms:Text"/>
      </xsd:simpleType>
    </xsd:element>
    <xsd:element name="_dlc_DocIdUrl" ma:index="28"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9"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24"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23"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ImageCreateDate xmlns="CEA9126C-A9B1-4F4A-855C-DD0F845697D2" xsi:nil="true"/>
    <PublishingExpirationDate xmlns="http://schemas.microsoft.com/sharepoint/v3" xsi:nil="true"/>
    <PublishingStartDate xmlns="http://schemas.microsoft.com/sharepoint/v3" xsi:nil="true"/>
    <wic_System_Copyright xmlns="http://schemas.microsoft.com/sharepoint/v3/fields" xsi:nil="true"/>
    <_dlc_DocId xmlns="a94d8b85-37e1-4d17-8d55-8b7d207932bb">NMS6VZY55J2Y-1680097669-6</_dlc_DocId>
    <_dlc_DocIdUrl xmlns="a94d8b85-37e1-4d17-8d55-8b7d207932bb">
      <Url>http://intranet.washoecounty.us/logostemplates/_layouts/15/DocIdRedir.aspx?ID=NMS6VZY55J2Y-1680097669-6</Url>
      <Description>NMS6VZY55J2Y-1680097669-6</Description>
    </_dlc_DocIdUrl>
  </documentManagement>
</p:properties>
</file>

<file path=customXml/itemProps1.xml><?xml version="1.0" encoding="utf-8"?>
<ds:datastoreItem xmlns:ds="http://schemas.openxmlformats.org/officeDocument/2006/customXml" ds:itemID="{02D88A89-A1D7-4D40-B75F-CA47FF340A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EA9126C-A9B1-4F4A-855C-DD0F845697D2"/>
    <ds:schemaRef ds:uri="http://schemas.microsoft.com/sharepoint/v3/fields"/>
    <ds:schemaRef ds:uri="a94d8b85-37e1-4d17-8d55-8b7d207932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DC64AFA-9D40-4A59-8DD4-92F485636619}">
  <ds:schemaRefs>
    <ds:schemaRef ds:uri="http://schemas.microsoft.com/sharepoint/events"/>
  </ds:schemaRefs>
</ds:datastoreItem>
</file>

<file path=customXml/itemProps3.xml><?xml version="1.0" encoding="utf-8"?>
<ds:datastoreItem xmlns:ds="http://schemas.openxmlformats.org/officeDocument/2006/customXml" ds:itemID="{A7BC16CB-1CBD-402F-9378-5075DDBF9554}">
  <ds:schemaRefs>
    <ds:schemaRef ds:uri="http://schemas.microsoft.com/sharepoint/v3/contenttype/forms"/>
  </ds:schemaRefs>
</ds:datastoreItem>
</file>

<file path=customXml/itemProps4.xml><?xml version="1.0" encoding="utf-8"?>
<ds:datastoreItem xmlns:ds="http://schemas.openxmlformats.org/officeDocument/2006/customXml" ds:itemID="{2200D7ED-6620-45A0-9F13-862FEFE886A3}">
  <ds:schemaRefs>
    <ds:schemaRef ds:uri="http://schemas.microsoft.com/office/2006/metadata/properties"/>
    <ds:schemaRef ds:uri="http://www.w3.org/XML/1998/namespace"/>
    <ds:schemaRef ds:uri="http://schemas.microsoft.com/office/infopath/2007/PartnerControls"/>
    <ds:schemaRef ds:uri="http://schemas.microsoft.com/office/2006/documentManagement/types"/>
    <ds:schemaRef ds:uri="http://schemas.microsoft.com/sharepoint/v3"/>
    <ds:schemaRef ds:uri="http://purl.org/dc/terms/"/>
    <ds:schemaRef ds:uri="http://purl.org/dc/elements/1.1/"/>
    <ds:schemaRef ds:uri="http://purl.org/dc/dcmitype/"/>
    <ds:schemaRef ds:uri="http://schemas.openxmlformats.org/package/2006/metadata/core-properties"/>
    <ds:schemaRef ds:uri="a94d8b85-37e1-4d17-8d55-8b7d207932bb"/>
    <ds:schemaRef ds:uri="http://schemas.microsoft.com/sharepoint/v3/fields"/>
    <ds:schemaRef ds:uri="CEA9126C-A9B1-4F4A-855C-DD0F845697D2"/>
  </ds:schemaRefs>
</ds:datastoreItem>
</file>

<file path=docProps/app.xml><?xml version="1.0" encoding="utf-8"?>
<Properties xmlns="http://schemas.openxmlformats.org/officeDocument/2006/extended-properties" xmlns:vt="http://schemas.openxmlformats.org/officeDocument/2006/docPropsVTypes">
  <Template>PowerPoint_Template_2015</Template>
  <TotalTime>2788</TotalTime>
  <Words>361</Words>
  <Application>Microsoft Office PowerPoint</Application>
  <PresentationFormat>On-screen Show (4:3)</PresentationFormat>
  <Paragraphs>42</Paragraphs>
  <Slides>13</Slides>
  <Notes>0</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PowerPoint_Template_2015</vt:lpstr>
      <vt:lpstr>WPVAR18-0004 EEKHOFF RESIDENCE</vt:lpstr>
      <vt:lpstr>PowerPoint Presentation</vt:lpstr>
      <vt:lpstr>Overview</vt:lpstr>
      <vt:lpstr>Site Plan</vt:lpstr>
      <vt:lpstr>Site Photo</vt:lpstr>
      <vt:lpstr>Grading Requirements</vt:lpstr>
      <vt:lpstr>Elevations</vt:lpstr>
      <vt:lpstr>Elevations</vt:lpstr>
      <vt:lpstr>Rendering</vt:lpstr>
      <vt:lpstr>Findings</vt:lpstr>
      <vt:lpstr>STM/WV CAB</vt:lpstr>
      <vt:lpstr>Commenting Agencies</vt:lpstr>
      <vt:lpstr>Possible Motion for Approval</vt:lpstr>
    </vt:vector>
  </TitlesOfParts>
  <Company>Washoe County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dc:title>
  <dc:creator>mkramer</dc:creator>
  <cp:keywords>Powerpoint, Power Point, ppt</cp:keywords>
  <cp:lastModifiedBy>donna fagan</cp:lastModifiedBy>
  <cp:revision>98</cp:revision>
  <cp:lastPrinted>2014-10-07T22:54:33Z</cp:lastPrinted>
  <dcterms:created xsi:type="dcterms:W3CDTF">2015-09-25T21:46:02Z</dcterms:created>
  <dcterms:modified xsi:type="dcterms:W3CDTF">2018-08-02T18:10:18Z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0x0101009148F5A04DDD49CBA7127AADA5FB792B00AADE34325A8B49CDA8BB4DB53328F21400246D64375472D84BA13220883A134206</vt:lpwstr>
  </property>
  <property fmtid="{D5CDD505-2E9C-101B-9397-08002B2CF9AE}" pid="3" name="_dlc_DocIdItemGuid">
    <vt:lpwstr>baf4cdfa-0915-4212-a058-608c58f70eeb</vt:lpwstr>
  </property>
</Properties>
</file>